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369"/>
    <a:srgbClr val="FFFFFF"/>
    <a:srgbClr val="BA0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4" autoAdjust="0"/>
    <p:restoredTop sz="97339" autoAdjust="0"/>
  </p:normalViewPr>
  <p:slideViewPr>
    <p:cSldViewPr snapToGrid="0">
      <p:cViewPr varScale="1">
        <p:scale>
          <a:sx n="22" d="100"/>
          <a:sy n="22" d="100"/>
        </p:scale>
        <p:origin x="1098" y="9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2020-06-29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그림 34">
            <a:extLst>
              <a:ext uri="{FF2B5EF4-FFF2-40B4-BE49-F238E27FC236}">
                <a16:creationId xmlns:a16="http://schemas.microsoft.com/office/drawing/2014/main" id="{6E0D585C-9B92-4414-9883-244CB6BC12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" t="3012" r="1016" b="2626"/>
          <a:stretch/>
        </p:blipFill>
        <p:spPr>
          <a:xfrm>
            <a:off x="17741140" y="26001910"/>
            <a:ext cx="9878314" cy="3574349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335987" y="7626171"/>
            <a:ext cx="14749423" cy="4994621"/>
          </a:xfrm>
          <a:prstGeom prst="roundRect">
            <a:avLst>
              <a:gd name="adj" fmla="val 3751"/>
            </a:avLst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7" name="모서리가 둥근 직사각형 8">
            <a:extLst>
              <a:ext uri="{FF2B5EF4-FFF2-40B4-BE49-F238E27FC236}">
                <a16:creationId xmlns:a16="http://schemas.microsoft.com/office/drawing/2014/main" id="{31A8984E-F950-46A4-9023-B23ACD0BB620}"/>
              </a:ext>
            </a:extLst>
          </p:cNvPr>
          <p:cNvSpPr/>
          <p:nvPr/>
        </p:nvSpPr>
        <p:spPr>
          <a:xfrm>
            <a:off x="-1" y="3560012"/>
            <a:ext cx="30275213" cy="3338819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An Implementation of Load Balancing Scheme with </a:t>
            </a:r>
            <a:br>
              <a:rPr lang="en-US" altLang="ko-KR" sz="60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</a:br>
            <a:r>
              <a:rPr lang="en-US" altLang="ko-KR" sz="60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hybrid CPU-FPGA system for Real-Time Ray Tracing of Dynamic Scenes</a:t>
            </a:r>
          </a:p>
          <a:p>
            <a:pPr algn="ctr"/>
            <a:endParaRPr lang="en-US" altLang="ko-KR" sz="1000" b="1" u="sng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54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Jinyoung</a:t>
            </a:r>
            <a:r>
              <a:rPr lang="en-US" altLang="ko-KR" sz="5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Lee, Woo-Nam Chung, Tae-</a:t>
            </a:r>
            <a:r>
              <a:rPr lang="en-US" altLang="ko-KR" sz="54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Hyoung</a:t>
            </a:r>
            <a:r>
              <a:rPr lang="en-US" altLang="ko-KR" sz="5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Lee, Woo-Chan Park</a:t>
            </a:r>
          </a:p>
          <a:p>
            <a:pPr algn="ctr"/>
            <a:r>
              <a:rPr lang="en-US" altLang="ko-KR" sz="54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jylee@rayman.sejong.ac.kr, Department of Computer Engineering, Sejong University</a:t>
            </a:r>
          </a:p>
        </p:txBody>
      </p:sp>
      <p:sp>
        <p:nvSpPr>
          <p:cNvPr id="20" name="모서리가 둥근 직사각형 7">
            <a:extLst>
              <a:ext uri="{FF2B5EF4-FFF2-40B4-BE49-F238E27FC236}">
                <a16:creationId xmlns:a16="http://schemas.microsoft.com/office/drawing/2014/main" id="{11CA9F66-66F7-47B5-BA30-16ADC4ECF1BA}"/>
              </a:ext>
            </a:extLst>
          </p:cNvPr>
          <p:cNvSpPr/>
          <p:nvPr/>
        </p:nvSpPr>
        <p:spPr>
          <a:xfrm>
            <a:off x="335987" y="13477045"/>
            <a:ext cx="14749423" cy="23726581"/>
          </a:xfrm>
          <a:prstGeom prst="roundRect">
            <a:avLst>
              <a:gd name="adj" fmla="val 1889"/>
            </a:avLst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1" name="모서리가 둥근 직사각형 5">
            <a:extLst>
              <a:ext uri="{FF2B5EF4-FFF2-40B4-BE49-F238E27FC236}">
                <a16:creationId xmlns:a16="http://schemas.microsoft.com/office/drawing/2014/main" id="{A7C9144B-EE47-47D3-9C00-3584DD4F0CBA}"/>
              </a:ext>
            </a:extLst>
          </p:cNvPr>
          <p:cNvSpPr/>
          <p:nvPr/>
        </p:nvSpPr>
        <p:spPr>
          <a:xfrm>
            <a:off x="15365102" y="30547039"/>
            <a:ext cx="14562102" cy="6656587"/>
          </a:xfrm>
          <a:prstGeom prst="roundRect">
            <a:avLst>
              <a:gd name="adj" fmla="val 3330"/>
            </a:avLst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2" name="모서리가 둥근 직사각형 7">
            <a:extLst>
              <a:ext uri="{FF2B5EF4-FFF2-40B4-BE49-F238E27FC236}">
                <a16:creationId xmlns:a16="http://schemas.microsoft.com/office/drawing/2014/main" id="{36581ABA-C7B8-45B6-850B-E3129DFD911E}"/>
              </a:ext>
            </a:extLst>
          </p:cNvPr>
          <p:cNvSpPr/>
          <p:nvPr/>
        </p:nvSpPr>
        <p:spPr>
          <a:xfrm>
            <a:off x="4274388" y="7283058"/>
            <a:ext cx="6604827" cy="686226"/>
          </a:xfrm>
          <a:prstGeom prst="roundRect">
            <a:avLst>
              <a:gd name="adj" fmla="val 6284"/>
            </a:avLst>
          </a:prstGeom>
          <a:solidFill>
            <a:srgbClr val="AED369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Abstract</a:t>
            </a:r>
          </a:p>
        </p:txBody>
      </p:sp>
      <p:sp>
        <p:nvSpPr>
          <p:cNvPr id="23" name="모서리가 둥근 직사각형 7">
            <a:extLst>
              <a:ext uri="{FF2B5EF4-FFF2-40B4-BE49-F238E27FC236}">
                <a16:creationId xmlns:a16="http://schemas.microsoft.com/office/drawing/2014/main" id="{9F0C096E-93B1-4C1E-AC5E-F5D416E722E8}"/>
              </a:ext>
            </a:extLst>
          </p:cNvPr>
          <p:cNvSpPr/>
          <p:nvPr/>
        </p:nvSpPr>
        <p:spPr>
          <a:xfrm>
            <a:off x="1013414" y="13117270"/>
            <a:ext cx="13442815" cy="686226"/>
          </a:xfrm>
          <a:prstGeom prst="roundRect">
            <a:avLst>
              <a:gd name="adj" fmla="val 6284"/>
            </a:avLst>
          </a:prstGeom>
          <a:solidFill>
            <a:srgbClr val="AED369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The hybrid ray tracing system &amp; Implementation </a:t>
            </a:r>
          </a:p>
        </p:txBody>
      </p:sp>
      <p:sp>
        <p:nvSpPr>
          <p:cNvPr id="25" name="모서리가 둥근 직사각형 7">
            <a:extLst>
              <a:ext uri="{FF2B5EF4-FFF2-40B4-BE49-F238E27FC236}">
                <a16:creationId xmlns:a16="http://schemas.microsoft.com/office/drawing/2014/main" id="{681B3C9F-725A-46E2-9E3E-42C4F7CFB438}"/>
              </a:ext>
            </a:extLst>
          </p:cNvPr>
          <p:cNvSpPr/>
          <p:nvPr/>
        </p:nvSpPr>
        <p:spPr>
          <a:xfrm>
            <a:off x="19112570" y="30210320"/>
            <a:ext cx="6604827" cy="686226"/>
          </a:xfrm>
          <a:prstGeom prst="roundRect">
            <a:avLst>
              <a:gd name="adj" fmla="val 6284"/>
            </a:avLst>
          </a:prstGeom>
          <a:solidFill>
            <a:srgbClr val="AED369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81CA12-61E7-4523-9E8E-621E141DDD8A}"/>
              </a:ext>
            </a:extLst>
          </p:cNvPr>
          <p:cNvSpPr txBox="1"/>
          <p:nvPr/>
        </p:nvSpPr>
        <p:spPr>
          <a:xfrm>
            <a:off x="370714" y="7986749"/>
            <a:ext cx="147494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The hybrid ray tracing system </a:t>
            </a:r>
          </a:p>
          <a:p>
            <a:r>
              <a:rPr lang="en-US" altLang="ko-KR" sz="4000" dirty="0">
                <a:ln w="28575">
                  <a:noFill/>
                  <a:prstDash val="dash"/>
                </a:ln>
              </a:rPr>
              <a:t>   - CPU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와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ray tracing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전용 하드웨어로 구성된 시스템을 제시함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r>
              <a:rPr lang="en-US" altLang="ko-KR" sz="4000" dirty="0">
                <a:ln w="28575">
                  <a:noFill/>
                  <a:prstDash val="dash"/>
                </a:ln>
              </a:rPr>
              <a:t>   - Tree build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와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rendering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 을 독립적으로 수행하는 시스템임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Load balancing scheme</a:t>
            </a:r>
            <a:endParaRPr lang="en-US" altLang="ko-KR" sz="4000" b="1" dirty="0">
              <a:ln w="28575">
                <a:noFill/>
                <a:prstDash val="dash"/>
              </a:ln>
            </a:endParaRPr>
          </a:p>
          <a:p>
            <a:pPr marL="536575" indent="-536575"/>
            <a:r>
              <a:rPr lang="en-US" altLang="ko-KR" sz="4000" dirty="0">
                <a:ln w="28575">
                  <a:noFill/>
                  <a:prstDash val="dash"/>
                </a:ln>
              </a:rPr>
              <a:t>   - Tree build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단계의 성능과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rendering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단계의 성능이 균형을 이루도록 하는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scheme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을 제시함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723900" indent="-723900"/>
            <a:r>
              <a:rPr lang="en-US" altLang="ko-KR" sz="4000" spc="-300" dirty="0">
                <a:ln w="28575">
                  <a:noFill/>
                  <a:prstDash val="dash"/>
                </a:ln>
              </a:rPr>
              <a:t>    - </a:t>
            </a:r>
            <a:r>
              <a:rPr lang="ko-KR" altLang="en-US" sz="4000" spc="-300" dirty="0">
                <a:ln w="28575">
                  <a:noFill/>
                  <a:prstDash val="dash"/>
                </a:ln>
              </a:rPr>
              <a:t>각 단계가 독립적으로 진행되는 시스템에서 성능 개선 효과가 뛰어남</a:t>
            </a:r>
            <a:endParaRPr lang="en-US" altLang="ko-KR" sz="4000" spc="-300" dirty="0">
              <a:ln w="28575">
                <a:noFill/>
                <a:prstDash val="dash"/>
              </a:ln>
            </a:endParaRPr>
          </a:p>
        </p:txBody>
      </p:sp>
      <p:sp>
        <p:nvSpPr>
          <p:cNvPr id="27" name="모서리가 둥근 직사각형 7">
            <a:extLst>
              <a:ext uri="{FF2B5EF4-FFF2-40B4-BE49-F238E27FC236}">
                <a16:creationId xmlns:a16="http://schemas.microsoft.com/office/drawing/2014/main" id="{3F0E2109-891C-4494-958C-4F0CB7EE7914}"/>
              </a:ext>
            </a:extLst>
          </p:cNvPr>
          <p:cNvSpPr/>
          <p:nvPr/>
        </p:nvSpPr>
        <p:spPr>
          <a:xfrm>
            <a:off x="15377125" y="7578842"/>
            <a:ext cx="14562102" cy="22298502"/>
          </a:xfrm>
          <a:prstGeom prst="roundRect">
            <a:avLst>
              <a:gd name="adj" fmla="val 1889"/>
            </a:avLst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24" name="모서리가 둥근 직사각형 7">
            <a:extLst>
              <a:ext uri="{FF2B5EF4-FFF2-40B4-BE49-F238E27FC236}">
                <a16:creationId xmlns:a16="http://schemas.microsoft.com/office/drawing/2014/main" id="{AFC10567-59E0-4E39-8F61-300635411363}"/>
              </a:ext>
            </a:extLst>
          </p:cNvPr>
          <p:cNvSpPr/>
          <p:nvPr/>
        </p:nvSpPr>
        <p:spPr>
          <a:xfrm>
            <a:off x="17924831" y="7206103"/>
            <a:ext cx="9463315" cy="686226"/>
          </a:xfrm>
          <a:prstGeom prst="roundRect">
            <a:avLst>
              <a:gd name="adj" fmla="val 6284"/>
            </a:avLst>
          </a:prstGeom>
          <a:solidFill>
            <a:srgbClr val="AED369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Scheme &amp; Benchmark</a:t>
            </a:r>
            <a:r>
              <a:rPr lang="ko-KR" altLang="en-US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r>
              <a:rPr lang="en-US" altLang="ko-KR" sz="48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test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5FCF1D96-E4BA-4EA5-859B-6C1289CA4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7533" y="8085301"/>
            <a:ext cx="7521894" cy="4980907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F3BDCABB-9100-4C22-82DF-21FB3351BB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6591" y="18410449"/>
            <a:ext cx="7542518" cy="4754073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93B03F73-CF83-435A-AFC7-FC760A3249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17472" y="31025325"/>
            <a:ext cx="9657362" cy="284598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039A996D-4182-4E12-ADB8-4D182ADBF043}"/>
              </a:ext>
            </a:extLst>
          </p:cNvPr>
          <p:cNvSpPr txBox="1"/>
          <p:nvPr/>
        </p:nvSpPr>
        <p:spPr>
          <a:xfrm>
            <a:off x="345314" y="20123859"/>
            <a:ext cx="1474942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The hybrid ray tracing system</a:t>
            </a:r>
            <a:r>
              <a:rPr lang="ko-KR" altLang="en-US" sz="4400" b="1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400" b="1" dirty="0">
                <a:ln w="28575">
                  <a:noFill/>
                  <a:prstDash val="dash"/>
                </a:ln>
              </a:rPr>
              <a:t>organization</a:t>
            </a:r>
          </a:p>
          <a:p>
            <a:r>
              <a:rPr lang="en-US" altLang="ko-KR" sz="4000" dirty="0">
                <a:ln w="28575">
                  <a:noFill/>
                  <a:prstDash val="dash"/>
                </a:ln>
              </a:rPr>
              <a:t>   - CPU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에서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tree build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를 수행하고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FPGA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에서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rendering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수행함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622300" indent="-622300"/>
            <a:r>
              <a:rPr lang="en-US" altLang="ko-KR" sz="4000" dirty="0">
                <a:ln w="28575">
                  <a:noFill/>
                  <a:prstDash val="dash"/>
                </a:ln>
              </a:rPr>
              <a:t>   - FPGA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에 구현된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RTU(ray tracing unit)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는 전체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ray tracing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단계를 </a:t>
            </a:r>
            <a:br>
              <a:rPr lang="en-US" altLang="ko-KR" sz="4000" dirty="0">
                <a:ln w="28575">
                  <a:noFill/>
                  <a:prstDash val="dash"/>
                </a:ln>
              </a:rPr>
            </a:br>
            <a:r>
              <a:rPr lang="ko-KR" altLang="en-US" sz="4000" dirty="0">
                <a:ln w="28575">
                  <a:noFill/>
                  <a:prstDash val="dash"/>
                </a:ln>
              </a:rPr>
              <a:t>하드웨어로 구현하였음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622300" indent="-622300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전체 단계는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setup processing unit, ray generation unit, traversal and intersection unit, hit-point calculation unit and shading unit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을 포함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622300" indent="-622300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CPU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에서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tree build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동작이 병렬로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, FPGA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에서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rendering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동작이 병렬로 이루어지고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, CPU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와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FPGA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는 서로 독립적으로 동작함</a:t>
            </a: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CB1A723B-51D7-455E-A299-5FE151E358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5915"/>
          <a:stretch/>
        </p:blipFill>
        <p:spPr>
          <a:xfrm>
            <a:off x="15593501" y="8671617"/>
            <a:ext cx="6657436" cy="1426785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F34FA954-081E-4F6E-9419-CD51DB8C645E}"/>
              </a:ext>
            </a:extLst>
          </p:cNvPr>
          <p:cNvSpPr txBox="1"/>
          <p:nvPr/>
        </p:nvSpPr>
        <p:spPr>
          <a:xfrm>
            <a:off x="15397560" y="12536384"/>
            <a:ext cx="145654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Load balancing scheme</a:t>
            </a:r>
          </a:p>
          <a:p>
            <a:pPr marL="623888" indent="-623888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Rendering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이 끝나더라도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tree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build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가 완료 되지 않으면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, tree build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가 완료될 때까지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rendering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단계는 대기 해야함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(waiting time 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발생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)</a:t>
            </a:r>
          </a:p>
          <a:p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Waiting time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을 줄여줄 수 있는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load balancing scheme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을 제안함</a:t>
            </a:r>
            <a:endParaRPr lang="en-US" altLang="ko-KR" sz="4000" spc="-150" dirty="0">
              <a:ln w="28575">
                <a:noFill/>
                <a:prstDash val="dash"/>
              </a:ln>
            </a:endParaRPr>
          </a:p>
          <a:p>
            <a:r>
              <a:rPr lang="en-US" altLang="ko-KR" sz="4000" dirty="0">
                <a:ln w="28575">
                  <a:noFill/>
                  <a:prstDash val="dash"/>
                </a:ln>
              </a:rPr>
              <a:t>   - Tree quality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를 이용한 방법임 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r>
              <a:rPr lang="en-US" altLang="ko-KR" sz="4000" dirty="0">
                <a:ln w="28575">
                  <a:noFill/>
                  <a:prstDash val="dash"/>
                </a:ln>
              </a:rPr>
              <a:t>       -  tree quality ↑/↓ - tree build time↑/↓, rendering time↓/↑</a:t>
            </a:r>
          </a:p>
          <a:p>
            <a:pPr marL="619125" indent="-619125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제안하는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scheme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은 매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frame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단위로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tree build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 처리 시간과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rendering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 처리 시간을 측정한 결과를 바탕으로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tree quality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를 적응적으로 조절하여 각 단계의 성능을 조절함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3513E658-D2D6-4024-A3D1-6AC1B5A74A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3237"/>
          <a:stretch/>
        </p:blipFill>
        <p:spPr>
          <a:xfrm>
            <a:off x="15630097" y="10632856"/>
            <a:ext cx="6657436" cy="18371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F44BDA85-178C-4410-9DE7-D9E219D42A45}"/>
              </a:ext>
            </a:extLst>
          </p:cNvPr>
          <p:cNvSpPr txBox="1"/>
          <p:nvPr/>
        </p:nvSpPr>
        <p:spPr>
          <a:xfrm>
            <a:off x="15399902" y="23240979"/>
            <a:ext cx="1456547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Benchmark</a:t>
            </a:r>
            <a:r>
              <a:rPr lang="ko-KR" altLang="en-US" sz="4400" b="1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400" b="1" dirty="0">
                <a:ln w="28575">
                  <a:noFill/>
                  <a:prstDash val="dash"/>
                </a:ln>
              </a:rPr>
              <a:t>dynamic scene</a:t>
            </a:r>
          </a:p>
          <a:p>
            <a:pPr marL="708025" indent="-708025"/>
            <a:r>
              <a:rPr lang="en-US" altLang="ko-KR" sz="4000" spc="-300" dirty="0">
                <a:ln w="28575">
                  <a:noFill/>
                  <a:prstDash val="dash"/>
                </a:ln>
              </a:rPr>
              <a:t>     -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Sword</a:t>
            </a:r>
            <a:r>
              <a:rPr lang="en-US" altLang="ko-KR" sz="4000" spc="-300" dirty="0">
                <a:ln w="28575">
                  <a:noFill/>
                  <a:prstDash val="dash"/>
                </a:ln>
              </a:rPr>
              <a:t>(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up left), wood(up right), flight(down left), water(down right)</a:t>
            </a:r>
          </a:p>
          <a:p>
            <a:pPr marL="708025" indent="-708025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ko-KR" altLang="en-US" sz="4000" u="sng" dirty="0">
                <a:ln w="28575">
                  <a:noFill/>
                  <a:prstDash val="dash"/>
                </a:ln>
              </a:rPr>
              <a:t>해상도 </a:t>
            </a:r>
            <a:r>
              <a:rPr lang="en-US" altLang="ko-KR" sz="4000" u="sng" dirty="0">
                <a:ln w="28575">
                  <a:noFill/>
                  <a:prstDash val="dash"/>
                </a:ln>
              </a:rPr>
              <a:t>1920 x 1080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708025" indent="-708025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자세한 특성은 아래 표와 같음</a:t>
            </a:r>
            <a:endParaRPr lang="en-US" altLang="ko-KR" sz="4000" dirty="0">
              <a:ln w="28575">
                <a:noFill/>
                <a:prstDash val="dash"/>
              </a:ln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7FB7BA-A176-46A6-B1B8-6CA094D95BBC}"/>
              </a:ext>
            </a:extLst>
          </p:cNvPr>
          <p:cNvSpPr txBox="1"/>
          <p:nvPr/>
        </p:nvSpPr>
        <p:spPr>
          <a:xfrm>
            <a:off x="370715" y="37603454"/>
            <a:ext cx="2943871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Acknowledgements</a:t>
            </a:r>
          </a:p>
          <a:p>
            <a:pPr marL="354013" indent="-354013"/>
            <a:r>
              <a:rPr lang="en-US" altLang="ko-KR" sz="4000" dirty="0"/>
              <a:t> - </a:t>
            </a:r>
            <a:r>
              <a:rPr lang="en-US" altLang="ko-KR" sz="3600" dirty="0"/>
              <a:t>This work was partly supported by Institute for Information &amp; communications Technology Promotion through the Korea Government (MSIP) (No. 2016-0-00204, Development of mobile GPU hardware for photo-realistic </a:t>
            </a:r>
            <a:r>
              <a:rPr lang="en-US" altLang="ko-KR" sz="3600" dirty="0" err="1"/>
              <a:t>realtime</a:t>
            </a:r>
            <a:r>
              <a:rPr lang="en-US" altLang="ko-KR" sz="3600" dirty="0"/>
              <a:t> virtual reality) and the MSIT(Ministry of Science and ICT), Korea, under the ITRC(Information Technology Research Center) support program(IITP-2020-2016-0-00312) supervised by the IITP(Institute for Information &amp; communications Technology Planning &amp; Evaluation). The EDA tool was supported by the IC Design Education Center(IDEC), Korea.</a:t>
            </a:r>
            <a:endParaRPr lang="en-US" altLang="ko-KR" sz="3600" kern="0" dirty="0">
              <a:solidFill>
                <a:srgbClr val="000000"/>
              </a:solidFill>
            </a:endParaRPr>
          </a:p>
        </p:txBody>
      </p:sp>
      <p:sp>
        <p:nvSpPr>
          <p:cNvPr id="40" name="모서리가 둥근 직사각형 5">
            <a:extLst>
              <a:ext uri="{FF2B5EF4-FFF2-40B4-BE49-F238E27FC236}">
                <a16:creationId xmlns:a16="http://schemas.microsoft.com/office/drawing/2014/main" id="{02F4A369-084A-4AFD-960D-818E023E4694}"/>
              </a:ext>
            </a:extLst>
          </p:cNvPr>
          <p:cNvSpPr/>
          <p:nvPr/>
        </p:nvSpPr>
        <p:spPr>
          <a:xfrm>
            <a:off x="335987" y="37507369"/>
            <a:ext cx="29627047" cy="3236451"/>
          </a:xfrm>
          <a:prstGeom prst="roundRect">
            <a:avLst>
              <a:gd name="adj" fmla="val 8085"/>
            </a:avLst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8F1D48D-3C8D-4147-A542-35B294ADFB8C}"/>
              </a:ext>
            </a:extLst>
          </p:cNvPr>
          <p:cNvSpPr txBox="1"/>
          <p:nvPr/>
        </p:nvSpPr>
        <p:spPr>
          <a:xfrm>
            <a:off x="15390758" y="33900555"/>
            <a:ext cx="145892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000" dirty="0">
                <a:ln w="28575">
                  <a:noFill/>
                  <a:prstDash val="dash"/>
                </a:ln>
              </a:rPr>
              <a:t>Tree build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와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rendering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 을 독립적으로 수행하는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hybrid ray tracing system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을 제시함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000" spc="-300" dirty="0">
                <a:ln w="28575">
                  <a:noFill/>
                  <a:prstDash val="dash"/>
                </a:ln>
              </a:rPr>
              <a:t>Tree quality</a:t>
            </a:r>
            <a:r>
              <a:rPr lang="ko-KR" altLang="en-US" sz="4000" spc="-300" dirty="0">
                <a:ln w="28575">
                  <a:noFill/>
                  <a:prstDash val="dash"/>
                </a:ln>
              </a:rPr>
              <a:t>에 따른 </a:t>
            </a:r>
            <a:r>
              <a:rPr lang="en-US" altLang="ko-KR" sz="4000" spc="-300" dirty="0">
                <a:ln w="28575">
                  <a:noFill/>
                  <a:prstDash val="dash"/>
                </a:ln>
              </a:rPr>
              <a:t>tree build </a:t>
            </a:r>
            <a:r>
              <a:rPr lang="ko-KR" altLang="en-US" sz="4000" spc="-300" dirty="0">
                <a:ln w="28575">
                  <a:noFill/>
                  <a:prstDash val="dash"/>
                </a:ln>
              </a:rPr>
              <a:t>성능과 </a:t>
            </a:r>
            <a:r>
              <a:rPr lang="en-US" altLang="ko-KR" sz="4000" spc="-300" dirty="0">
                <a:ln w="28575">
                  <a:noFill/>
                  <a:prstDash val="dash"/>
                </a:ln>
              </a:rPr>
              <a:t>rendering </a:t>
            </a:r>
            <a:r>
              <a:rPr lang="ko-KR" altLang="en-US" sz="4000" spc="-300" dirty="0">
                <a:ln w="28575">
                  <a:noFill/>
                  <a:prstDash val="dash"/>
                </a:ln>
              </a:rPr>
              <a:t>성능의 관계를 이용하여 </a:t>
            </a:r>
            <a:br>
              <a:rPr lang="en-US" altLang="ko-KR" sz="4000" spc="-300" dirty="0">
                <a:ln w="28575">
                  <a:noFill/>
                  <a:prstDash val="dash"/>
                </a:ln>
              </a:rPr>
            </a:br>
            <a:r>
              <a:rPr lang="ko-KR" altLang="en-US" sz="4000" spc="-300" dirty="0">
                <a:ln w="28575">
                  <a:noFill/>
                  <a:prstDash val="dash"/>
                </a:ln>
              </a:rPr>
              <a:t>적절한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trade-off</a:t>
            </a:r>
            <a:r>
              <a:rPr lang="en-US" altLang="ko-KR" sz="4000" spc="-3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spc="-300" dirty="0">
                <a:ln w="28575">
                  <a:noFill/>
                  <a:prstDash val="dash"/>
                </a:ln>
              </a:rPr>
              <a:t>지점을 찾는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load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balancing scheme</a:t>
            </a:r>
            <a:r>
              <a:rPr lang="ko-KR" altLang="en-US" sz="4000" spc="-300" dirty="0">
                <a:ln w="28575">
                  <a:noFill/>
                  <a:prstDash val="dash"/>
                </a:ln>
              </a:rPr>
              <a:t>을 제시함</a:t>
            </a:r>
            <a:endParaRPr lang="en-US" altLang="ko-KR" sz="4000" spc="-300" dirty="0">
              <a:ln w="28575">
                <a:noFill/>
                <a:prstDash val="dash"/>
              </a:ln>
            </a:endParaRPr>
          </a:p>
          <a:p>
            <a:pPr marL="449263" indent="-449263">
              <a:buFont typeface="Wingdings" panose="05000000000000000000" pitchFamily="2" charset="2"/>
              <a:buChar char="§"/>
            </a:pPr>
            <a:r>
              <a:rPr lang="ko-KR" altLang="en-US" sz="4000" u="sng" dirty="0">
                <a:ln w="28575">
                  <a:noFill/>
                  <a:prstDash val="dash"/>
                </a:ln>
              </a:rPr>
              <a:t>평균 </a:t>
            </a:r>
            <a:r>
              <a:rPr lang="en-US" altLang="ko-KR" sz="4000" u="sng" dirty="0">
                <a:ln w="28575">
                  <a:noFill/>
                  <a:prstDash val="dash"/>
                </a:ln>
              </a:rPr>
              <a:t>75.3 %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성능이 향상됨</a:t>
            </a:r>
            <a:endParaRPr lang="en-US" altLang="ko-KR" sz="4000" dirty="0">
              <a:ln w="28575">
                <a:noFill/>
                <a:prstDash val="dash"/>
              </a:ln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C4F9AB9-2FAE-4B4D-84D1-4ED83C0FC5A8}"/>
              </a:ext>
            </a:extLst>
          </p:cNvPr>
          <p:cNvSpPr/>
          <p:nvPr/>
        </p:nvSpPr>
        <p:spPr>
          <a:xfrm>
            <a:off x="348917" y="29829410"/>
            <a:ext cx="146884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>
              <a:buFont typeface="Wingdings" panose="05000000000000000000" pitchFamily="2" charset="2"/>
              <a:buChar char="§"/>
            </a:pPr>
            <a:r>
              <a:rPr lang="en-US" altLang="ko-KR" sz="4400" b="1" dirty="0">
                <a:ln w="28575">
                  <a:noFill/>
                  <a:prstDash val="dash"/>
                </a:ln>
              </a:rPr>
              <a:t>FPGA implementation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708025" indent="-708025"/>
            <a:r>
              <a:rPr lang="en-US" altLang="ko-KR" sz="4000" dirty="0">
                <a:ln w="28575">
                  <a:noFill/>
                  <a:prstDash val="dash"/>
                </a:ln>
              </a:rPr>
              <a:t>   - Host computer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와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FPGA board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로 구성된 시스템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708025" indent="-708025"/>
            <a:r>
              <a:rPr lang="en-US" altLang="ko-KR" sz="4000" dirty="0">
                <a:ln w="28575">
                  <a:noFill/>
                  <a:prstDash val="dash"/>
                </a:ln>
              </a:rPr>
              <a:t>   - Host computer(CPU)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Intel Core i9-9920X (3.50 </a:t>
            </a:r>
            <a:r>
              <a:rPr lang="en-US" altLang="ko-KR" sz="4000" dirty="0" err="1">
                <a:ln w="28575">
                  <a:noFill/>
                  <a:prstDash val="dash"/>
                </a:ln>
              </a:rPr>
              <a:t>Ghz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)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을 사용함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708025" indent="-708025"/>
            <a:r>
              <a:rPr lang="en-US" altLang="ko-KR" sz="4000" dirty="0">
                <a:ln w="28575">
                  <a:noFill/>
                  <a:prstDash val="dash"/>
                </a:ln>
              </a:rPr>
              <a:t>   -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FPGA board</a:t>
            </a:r>
            <a:r>
              <a:rPr lang="ko-KR" altLang="en-US" sz="4000" spc="-150" dirty="0">
                <a:ln w="28575">
                  <a:noFill/>
                  <a:prstDash val="dash"/>
                </a:ln>
              </a:rPr>
              <a:t>로 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VCU 118 Board (Xilinx </a:t>
            </a:r>
            <a:r>
              <a:rPr lang="en-US" altLang="ko-KR" sz="4000" spc="-150" dirty="0" err="1">
                <a:ln w="28575">
                  <a:noFill/>
                  <a:prstDash val="dash"/>
                </a:ln>
              </a:rPr>
              <a:t>Virtex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spc="-150" dirty="0" err="1">
                <a:ln w="28575">
                  <a:noFill/>
                  <a:prstDash val="dash"/>
                </a:ln>
              </a:rPr>
              <a:t>UltraScale</a:t>
            </a:r>
            <a:r>
              <a:rPr lang="en-US" altLang="ko-KR" sz="4000" spc="-150" dirty="0">
                <a:ln w="28575">
                  <a:noFill/>
                  <a:prstDash val="dash"/>
                </a:ln>
              </a:rPr>
              <a:t>+ 9P)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를 탑재함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708025" indent="-708025"/>
            <a:r>
              <a:rPr lang="en-US" altLang="ko-KR" sz="4000" dirty="0">
                <a:ln w="28575">
                  <a:noFill/>
                  <a:prstDash val="dash"/>
                </a:ln>
              </a:rPr>
              <a:t>   - Host computer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와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FPGA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PCI Express interface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를 통해 통합함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800100" indent="-800100"/>
            <a:r>
              <a:rPr lang="en-US" altLang="ko-KR" sz="4000" dirty="0">
                <a:ln w="28575">
                  <a:noFill/>
                  <a:prstDash val="dash"/>
                </a:ln>
              </a:rPr>
              <a:t>   - 12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개의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RTU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를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Xilinx 9P FPGA board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에 구현하였음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800100" indent="-800100"/>
            <a:r>
              <a:rPr lang="en-US" altLang="ko-KR" sz="4000" dirty="0">
                <a:ln w="28575">
                  <a:noFill/>
                  <a:prstDash val="dash"/>
                </a:ln>
              </a:rPr>
              <a:t>   - 200MHz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 속도로 동작함</a:t>
            </a:r>
            <a:endParaRPr lang="en-US" altLang="ko-KR" sz="4000" dirty="0">
              <a:ln w="28575">
                <a:noFill/>
                <a:prstDash val="dash"/>
              </a:ln>
            </a:endParaRPr>
          </a:p>
          <a:p>
            <a:pPr marL="800100" indent="-800100"/>
            <a:r>
              <a:rPr lang="en-US" altLang="ko-KR" sz="4000" dirty="0">
                <a:ln w="28575">
                  <a:noFill/>
                  <a:prstDash val="dash"/>
                </a:ln>
              </a:rPr>
              <a:t>   - Implementation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결과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utilization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수치는 아래 표와 같음</a:t>
            </a:r>
            <a:endParaRPr lang="en-US" altLang="ko-KR" sz="4000" dirty="0">
              <a:ln w="28575">
                <a:noFill/>
                <a:prstDash val="dash"/>
              </a:ln>
            </a:endParaRPr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id="{CD5AE10F-2280-4ED5-9174-8884A94018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4067" y="34998031"/>
            <a:ext cx="12093946" cy="1789802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D6D7DB56-CB67-4EEA-840B-CE33238FF3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55088" y="25415239"/>
            <a:ext cx="6843423" cy="4376446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EE0F4A31-ABD8-403E-8757-8DD159303E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066" y="14141746"/>
            <a:ext cx="8055264" cy="5946096"/>
          </a:xfrm>
          <a:prstGeom prst="rect">
            <a:avLst/>
          </a:prstGeom>
        </p:spPr>
      </p:pic>
      <p:pic>
        <p:nvPicPr>
          <p:cNvPr id="34" name="_x562496880" descr="EMB000043dc012a">
            <a:extLst>
              <a:ext uri="{FF2B5EF4-FFF2-40B4-BE49-F238E27FC236}">
                <a16:creationId xmlns:a16="http://schemas.microsoft.com/office/drawing/2014/main" id="{1C2E9F21-7FAB-404B-A4D5-414338568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74" y="41263077"/>
            <a:ext cx="12075304" cy="130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405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6595</TotalTime>
  <Words>451</Words>
  <Application>Microsoft Office PowerPoint</Application>
  <PresentationFormat>사용자 지정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이진영</cp:lastModifiedBy>
  <cp:revision>84</cp:revision>
  <dcterms:created xsi:type="dcterms:W3CDTF">2018-03-08T06:02:33Z</dcterms:created>
  <dcterms:modified xsi:type="dcterms:W3CDTF">2020-06-29T02:12:53Z</dcterms:modified>
</cp:coreProperties>
</file>